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</a:rPr>
              <a:t>Our challenge is to analyze a Google Merchandise Store customer dataset to predict revenue per customer.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</a:rPr>
              <a:t>The aim is that the outcome will be more actionable operational changes and a better use of marketing budgets for those companies who choose to use data analysis on top of Google Analytics data.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</a:rPr>
              <a:t>The 80/20 rule has proven true for many businesses–only a small percentage of customers produce most of the revenue. As such, marketing teams are challenged to make appropriate investments in promotional strategies.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Our main project is about Google Analytics customer </a:t>
            </a:r>
            <a:r>
              <a:rPr lang="de"/>
              <a:t>behavior and main goal is to help publisher to predict if a customer will make a purchase and how much revenue the customer will generate regarding his/her sessions.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83a3eb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83a3eb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51fbd6d80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51fbd6d80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51fbd6d80_7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51fbd6d80_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51fbd6d80_7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51fbd6d80_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51fbd6d80_7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51fbd6d80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51fbd6d80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51fbd6d80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51fbd6d80_3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51fbd6d80_3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09afc2a5e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09afc2a5e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09afc2a5e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09afc2a5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5156"/>
                </a:solidFill>
                <a:highlight>
                  <a:srgbClr val="FFFFFF"/>
                </a:highlight>
              </a:rPr>
              <a:t> 80% of consequences come from 20% of the causes.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51fbd6d80_3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51fbd6d80_3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So if we look at the distribution of the revenues made, we see only 1 percent of the total actually generate revenue. 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900">
                <a:solidFill>
                  <a:schemeClr val="dk1"/>
                </a:solidFill>
              </a:rPr>
              <a:t>So we had to work with this huge imbalance in the dataset which was also quite challenging.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83a3eb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83a3eb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51fbd6d80_3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51fbd6d80_3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09afc2a5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09afc2a5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51fbd6d8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51fbd6d8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51fbd6d80_3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51fbd6d80_3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09afc2a5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09afc2a5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09afc2a5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09afc2a5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cc5dfccf9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cc5dfccf9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cf4f7093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cf4f7093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f4f7093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f4f7093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f4f7093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f4f7093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83a3eb0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83a3eb0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51fbd6d80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d51fbd6d80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09afc2a5e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d09afc2a5e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28e4d895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28e4d895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51fbd6d80_3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51fbd6d80_3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09afc2a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d09afc2a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51fbd6d80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51fbd6d80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51fbd6d8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d51fbd6d8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d69c7a5c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cd69c7a5c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51fbd6d80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51fbd6d80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536b57b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d536b57b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3668e5d8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3668e5d8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51fbd6d80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51fbd6d80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483a3eb0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d483a3eb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12bc5f8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12bc5f8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51fbd6d80_3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51fbd6d80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8e4d89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28e4d89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1fbd6d80_3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1fbd6d80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 u="sng">
                <a:solidFill>
                  <a:srgbClr val="1D1C1D"/>
                </a:solidFill>
                <a:highlight>
                  <a:srgbClr val="F8F8F8"/>
                </a:highlight>
              </a:rPr>
              <a:t>Capstone projects possess</a:t>
            </a: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baseline model implemented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which metric and why?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cross validation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grid search (MLflow)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error analysis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rabi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Interpret your result: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How much better is your final model compared to the baseline?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-2825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850"/>
              <a:buAutoNum type="alphaLcPeriod"/>
            </a:pPr>
            <a:r>
              <a:rPr lang="de" sz="850">
                <a:solidFill>
                  <a:srgbClr val="1D1C1D"/>
                </a:solidFill>
                <a:highlight>
                  <a:srgbClr val="F8F8F8"/>
                </a:highlight>
              </a:rPr>
              <a:t>Do your results meet the stakeholders demands/expectations?</a:t>
            </a:r>
            <a:endParaRPr sz="8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1fbd6d8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1fbd6d8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864900" y="4568450"/>
            <a:ext cx="1119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hyperlink" Target="https://github.com/dpedwards" TargetMode="External"/><Relationship Id="rId13" Type="http://schemas.openxmlformats.org/officeDocument/2006/relationships/image" Target="../media/image15.jpg"/><Relationship Id="rId1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linkedin.com/in/hassanbanayeem/" TargetMode="External"/><Relationship Id="rId4" Type="http://schemas.openxmlformats.org/officeDocument/2006/relationships/hyperlink" Target="https://github.com/HassanSalamB" TargetMode="External"/><Relationship Id="rId9" Type="http://schemas.openxmlformats.org/officeDocument/2006/relationships/hyperlink" Target="https://www.linkedin.com/in/dpedwards/" TargetMode="External"/><Relationship Id="rId15" Type="http://schemas.openxmlformats.org/officeDocument/2006/relationships/image" Target="../media/image1.png"/><Relationship Id="rId14" Type="http://schemas.openxmlformats.org/officeDocument/2006/relationships/image" Target="../media/image9.png"/><Relationship Id="rId16" Type="http://schemas.openxmlformats.org/officeDocument/2006/relationships/image" Target="../media/image10.png"/><Relationship Id="rId5" Type="http://schemas.openxmlformats.org/officeDocument/2006/relationships/hyperlink" Target="https://www.linkedin.com/in/yonatanpreiss/" TargetMode="External"/><Relationship Id="rId6" Type="http://schemas.openxmlformats.org/officeDocument/2006/relationships/hyperlink" Target="https://github.com/Jonathan-Preiss" TargetMode="External"/><Relationship Id="rId7" Type="http://schemas.openxmlformats.org/officeDocument/2006/relationships/hyperlink" Target="https://www.linkedin.com/in/sina-lotfiomran-b8606ab2/" TargetMode="External"/><Relationship Id="rId8" Type="http://schemas.openxmlformats.org/officeDocument/2006/relationships/hyperlink" Target="https://github.com/SinaLotfiomra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50925" y="541350"/>
            <a:ext cx="5502000" cy="27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122" u="sng"/>
              <a:t>Capstone Project</a:t>
            </a:r>
            <a:endParaRPr sz="3122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22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Google Analytics Customer Revenue</a:t>
            </a:r>
            <a:endParaRPr sz="3222" u="sng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864900" y="4568450"/>
            <a:ext cx="1119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27</a:t>
            </a:r>
            <a:r>
              <a:rPr lang="de"/>
              <a:t>.4.2021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0" y="4437500"/>
            <a:ext cx="7630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FinTechs </a:t>
            </a:r>
            <a:r>
              <a:rPr lang="de" sz="1500"/>
              <a:t>presenters</a:t>
            </a:r>
            <a:r>
              <a:rPr lang="de" sz="1500"/>
              <a:t>:</a:t>
            </a:r>
            <a:r>
              <a:rPr lang="de" sz="1700"/>
              <a:t>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Hassan Salam, Jonathan Preiss, Sina Lotfiomran, Davain </a:t>
            </a:r>
            <a:r>
              <a:rPr lang="de"/>
              <a:t>P</a:t>
            </a:r>
            <a:r>
              <a:rPr lang="de" sz="1500"/>
              <a:t>ablo Edwards</a:t>
            </a:r>
            <a:r>
              <a:rPr lang="de" sz="1350">
                <a:solidFill>
                  <a:srgbClr val="D1D2D3"/>
                </a:solidFill>
                <a:highlight>
                  <a:srgbClr val="22252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500"/>
          </a:p>
        </p:txBody>
      </p:sp>
      <p:sp>
        <p:nvSpPr>
          <p:cNvPr id="137" name="Google Shape;137;p13"/>
          <p:cNvSpPr txBox="1"/>
          <p:nvPr/>
        </p:nvSpPr>
        <p:spPr>
          <a:xfrm rot="2698138">
            <a:off x="995305" y="719793"/>
            <a:ext cx="783192" cy="585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3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 rot="2698744">
            <a:off x="907330" y="1540244"/>
            <a:ext cx="1161635" cy="585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26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39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825" y="3019825"/>
            <a:ext cx="1493874" cy="149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4">
            <a:alphaModFix/>
          </a:blip>
          <a:srcRect b="42886" l="8810" r="9537" t="34658"/>
          <a:stretch/>
        </p:blipFill>
        <p:spPr>
          <a:xfrm>
            <a:off x="77300" y="3931400"/>
            <a:ext cx="1840316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925" y="3931400"/>
            <a:ext cx="506099" cy="5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 txBox="1"/>
          <p:nvPr/>
        </p:nvSpPr>
        <p:spPr>
          <a:xfrm>
            <a:off x="3715950" y="3628775"/>
            <a:ext cx="762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257" name="Google Shape;2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260" name="Google Shape;260;p22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D1D2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261" name="Google Shape;261;p22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262" name="Google Shape;262;p22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263" name="Google Shape;263;p22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270" name="Google Shape;270;p22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282" name="Google Shape;282;p22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2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289" name="Google Shape;2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292" name="Google Shape;292;p23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293" name="Google Shape;293;p23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294" name="Google Shape;294;p23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295" name="Google Shape;295;p23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302" name="Google Shape;302;p23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314" name="Google Shape;314;p23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3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321" name="Google Shape;32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22" name="Google Shape;322;p24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324" name="Google Shape;324;p24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325" name="Google Shape;325;p24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326" name="Google Shape;326;p24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327" name="Google Shape;327;p24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334" name="Google Shape;334;p24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4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346" name="Google Shape;346;p24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24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353" name="Google Shape;3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54" name="Google Shape;354;p25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356" name="Google Shape;356;p25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357" name="Google Shape;357;p25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358" name="Google Shape;358;p25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359" name="Google Shape;359;p25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366" name="Google Shape;366;p25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378" name="Google Shape;378;p25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25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385" name="Google Shape;3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6" name="Google Shape;386;p26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388" name="Google Shape;388;p26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389" name="Google Shape;389;p26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390" name="Google Shape;390;p26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391" name="Google Shape;391;p26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398" name="Google Shape;398;p26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6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26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410" name="Google Shape;410;p26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6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417" name="Google Shape;4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18" name="Google Shape;418;p27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420" name="Google Shape;420;p27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421" name="Google Shape;421;p27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422" name="Google Shape;422;p27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423" name="Google Shape;423;p27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27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27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27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430" name="Google Shape;430;p27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27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27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27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5" name="Google Shape;435;p27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7" name="Google Shape;437;p27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8" name="Google Shape;438;p27"/>
          <p:cNvCxnSpPr>
            <a:stCxn id="437" idx="2"/>
          </p:cNvCxnSpPr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9" name="Google Shape;43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rgbClr val="F1C23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443" name="Google Shape;443;p27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449" name="Google Shape;449;p28"/>
          <p:cNvSpPr txBox="1"/>
          <p:nvPr>
            <p:ph idx="1" type="body"/>
          </p:nvPr>
        </p:nvSpPr>
        <p:spPr>
          <a:xfrm>
            <a:off x="1020325" y="1158175"/>
            <a:ext cx="36201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Metric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Exploratory Data Analysis 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Modeling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450" name="Google Shape;4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51" name="Google Shape;451;p28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28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"/>
          <p:cNvSpPr/>
          <p:nvPr/>
        </p:nvSpPr>
        <p:spPr>
          <a:xfrm>
            <a:off x="874575" y="3724650"/>
            <a:ext cx="958500" cy="919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1710000" y="2840250"/>
            <a:ext cx="842700" cy="79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914050" y="1735350"/>
            <a:ext cx="995100" cy="1019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1"/>
              </a:solidFill>
            </a:endParaRPr>
          </a:p>
        </p:txBody>
      </p:sp>
      <p:sp>
        <p:nvSpPr>
          <p:cNvPr id="460" name="Google Shape;460;p29"/>
          <p:cNvSpPr txBox="1"/>
          <p:nvPr>
            <p:ph type="title"/>
          </p:nvPr>
        </p:nvSpPr>
        <p:spPr>
          <a:xfrm>
            <a:off x="2745300" y="393750"/>
            <a:ext cx="2652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Data </a:t>
            </a:r>
            <a:r>
              <a:rPr lang="de" u="sng"/>
              <a:t>Overview:</a:t>
            </a:r>
            <a:endParaRPr/>
          </a:p>
        </p:txBody>
      </p:sp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874575" y="1256725"/>
            <a:ext cx="3153300" cy="3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/>
              <a:t>Our dataset contains</a:t>
            </a:r>
            <a:r>
              <a:rPr lang="de" sz="1700"/>
              <a:t>:</a:t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2734">
                <a:solidFill>
                  <a:schemeClr val="lt2"/>
                </a:solidFill>
              </a:rPr>
              <a:t>1.7 M</a:t>
            </a:r>
            <a:r>
              <a:rPr lang="de" sz="1700"/>
              <a:t> 	   </a:t>
            </a:r>
            <a:r>
              <a:rPr lang="de" sz="2180"/>
              <a:t>Observations</a:t>
            </a:r>
            <a:endParaRPr sz="218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8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2643">
                <a:solidFill>
                  <a:schemeClr val="accent1"/>
                </a:solidFill>
              </a:rPr>
              <a:t> 		 </a:t>
            </a:r>
            <a:r>
              <a:rPr b="1" lang="de" sz="2643">
                <a:solidFill>
                  <a:schemeClr val="accent1"/>
                </a:solidFill>
              </a:rPr>
              <a:t>29</a:t>
            </a:r>
            <a:r>
              <a:rPr lang="de" sz="1637"/>
              <a:t>           </a:t>
            </a:r>
            <a:r>
              <a:rPr lang="de" sz="2117"/>
              <a:t>Features</a:t>
            </a:r>
            <a:endParaRPr sz="211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8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2418">
                <a:solidFill>
                  <a:schemeClr val="accent1"/>
                </a:solidFill>
              </a:rPr>
              <a:t>33 GB</a:t>
            </a:r>
            <a:r>
              <a:rPr b="1" lang="de" sz="1698">
                <a:solidFill>
                  <a:schemeClr val="accent1"/>
                </a:solidFill>
              </a:rPr>
              <a:t>     </a:t>
            </a:r>
            <a:r>
              <a:rPr lang="de" sz="2126"/>
              <a:t>Size</a:t>
            </a:r>
            <a:endParaRPr sz="2126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2" name="Google Shape;46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63" name="Google Shape;463;p29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29"/>
          <p:cNvSpPr txBox="1"/>
          <p:nvPr>
            <p:ph idx="1" type="body"/>
          </p:nvPr>
        </p:nvSpPr>
        <p:spPr>
          <a:xfrm>
            <a:off x="4752450" y="1256725"/>
            <a:ext cx="29712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/>
              <a:t>Some Features</a:t>
            </a:r>
            <a:r>
              <a:rPr lang="de" sz="1500"/>
              <a:t>: 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Total Page View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Total hits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week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Visit Number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Geonetwork - Country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Geonetwork - Domain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Geonetwork - City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Geonetwork - Region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Channel Grouping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Device operating  System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66" name="Google Shape;466;p29"/>
          <p:cNvCxnSpPr/>
          <p:nvPr/>
        </p:nvCxnSpPr>
        <p:spPr>
          <a:xfrm>
            <a:off x="4078500" y="1153225"/>
            <a:ext cx="3900" cy="3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72" name="Google Shape;472;p30"/>
          <p:cNvSpPr txBox="1"/>
          <p:nvPr/>
        </p:nvSpPr>
        <p:spPr>
          <a:xfrm>
            <a:off x="1083250" y="1497125"/>
            <a:ext cx="63999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de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80-20 rule, is a rule which asserts that 80% of outcomes, result from 20% of all causes.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</a:pPr>
            <a:r>
              <a:rPr lang="de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 business, a goal of the 80-20 rule is to identify inputs that are potentially the most productive and make them the priority.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Lato"/>
              <a:buChar char="●"/>
            </a:pPr>
            <a:r>
              <a:rPr b="1" lang="de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 E-commerce businesses, it is more crucial to know the behaviour of your Sessions…</a:t>
            </a:r>
            <a:endParaRPr b="1"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… even more at Corona time!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0"/>
          <p:cNvSpPr txBox="1"/>
          <p:nvPr>
            <p:ph type="title"/>
          </p:nvPr>
        </p:nvSpPr>
        <p:spPr>
          <a:xfrm>
            <a:off x="1812900" y="452525"/>
            <a:ext cx="4293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00" u="sng"/>
              <a:t>80% - 20% Rule In Business</a:t>
            </a:r>
            <a:endParaRPr sz="2200" u="sng"/>
          </a:p>
        </p:txBody>
      </p:sp>
      <p:sp>
        <p:nvSpPr>
          <p:cNvPr id="474" name="Google Shape;474;p30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0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875" y="272775"/>
            <a:ext cx="1817700" cy="16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31"/>
          <p:cNvPicPr preferRelativeResize="0"/>
          <p:nvPr/>
        </p:nvPicPr>
        <p:blipFill rotWithShape="1">
          <a:blip r:embed="rId3">
            <a:alphaModFix/>
          </a:blip>
          <a:srcRect b="3633" l="0" r="6820" t="0"/>
          <a:stretch/>
        </p:blipFill>
        <p:spPr>
          <a:xfrm>
            <a:off x="1304000" y="1934350"/>
            <a:ext cx="6127800" cy="19563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482" name="Google Shape;48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83" name="Google Shape;483;p31"/>
          <p:cNvSpPr txBox="1"/>
          <p:nvPr/>
        </p:nvSpPr>
        <p:spPr>
          <a:xfrm>
            <a:off x="2806350" y="1073225"/>
            <a:ext cx="353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distribution of revenue  among sessions:</a:t>
            </a:r>
            <a:endParaRPr sz="13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31"/>
          <p:cNvSpPr txBox="1"/>
          <p:nvPr>
            <p:ph type="title"/>
          </p:nvPr>
        </p:nvSpPr>
        <p:spPr>
          <a:xfrm>
            <a:off x="1812900" y="452525"/>
            <a:ext cx="5518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00" u="sng"/>
              <a:t>Revenue Transactions Distributions</a:t>
            </a:r>
            <a:endParaRPr sz="2200" u="sng"/>
          </a:p>
        </p:txBody>
      </p:sp>
      <p:sp>
        <p:nvSpPr>
          <p:cNvPr id="485" name="Google Shape;485;p31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31"/>
          <p:cNvSpPr txBox="1"/>
          <p:nvPr/>
        </p:nvSpPr>
        <p:spPr>
          <a:xfrm>
            <a:off x="1476925" y="2631575"/>
            <a:ext cx="19224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latin typeface="Lato"/>
                <a:ea typeface="Lato"/>
                <a:cs typeface="Lato"/>
                <a:sym typeface="Lato"/>
              </a:rPr>
              <a:t>Non revenue 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latin typeface="Lato"/>
                <a:ea typeface="Lato"/>
                <a:cs typeface="Lato"/>
                <a:sym typeface="Lato"/>
              </a:rPr>
              <a:t>generating Sessions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31"/>
          <p:cNvSpPr txBox="1"/>
          <p:nvPr/>
        </p:nvSpPr>
        <p:spPr>
          <a:xfrm>
            <a:off x="5846425" y="2771450"/>
            <a:ext cx="15855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latin typeface="Lato"/>
                <a:ea typeface="Lato"/>
                <a:cs typeface="Lato"/>
                <a:sym typeface="Lato"/>
              </a:rPr>
              <a:t>Revenue generating Sessions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31"/>
          <p:cNvSpPr txBox="1"/>
          <p:nvPr/>
        </p:nvSpPr>
        <p:spPr>
          <a:xfrm>
            <a:off x="1892575" y="4270425"/>
            <a:ext cx="53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★"/>
            </a:pPr>
            <a:r>
              <a:rPr b="1"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In our e-business it seems like  99% - 1% Rule</a:t>
            </a:r>
            <a:endParaRPr b="1"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★"/>
            </a:pPr>
            <a:r>
              <a:rPr b="1"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struggle is real!</a:t>
            </a:r>
            <a:endParaRPr b="1"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1297500" y="393750"/>
            <a:ext cx="3400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The Team: FinTechs</a:t>
            </a:r>
            <a:endParaRPr u="sng"/>
          </a:p>
        </p:txBody>
      </p:sp>
      <p:sp>
        <p:nvSpPr>
          <p:cNvPr id="148" name="Google Shape;148;p14"/>
          <p:cNvSpPr txBox="1"/>
          <p:nvPr>
            <p:ph idx="1" type="body"/>
          </p:nvPr>
        </p:nvSpPr>
        <p:spPr>
          <a:xfrm>
            <a:off x="990925" y="1158175"/>
            <a:ext cx="2426100" cy="1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Hassan Salam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Physics Researcher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Electronics Eng.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Sales Analyst</a:t>
            </a:r>
            <a:endParaRPr sz="1550"/>
          </a:p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0" name="Google Shape;150;p14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4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711600" y="1158175"/>
            <a:ext cx="27084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Jonathan Preiss</a:t>
            </a:r>
            <a:endParaRPr b="1"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Online Marketing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Business Development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Future Data Scientist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990925" y="3194125"/>
            <a:ext cx="2426100" cy="1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Sina Lotfiomran</a:t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Mechanical Engineer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Research Assistant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DS with Engineering</a:t>
            </a:r>
            <a:endParaRPr sz="1500"/>
          </a:p>
        </p:txBody>
      </p:sp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4594150" y="3194125"/>
            <a:ext cx="3400500" cy="1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Davain Pablo Edwards</a:t>
            </a:r>
            <a:endParaRPr b="1" sz="15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e" sz="1400"/>
              <a:t>Experienced Full Stack Developer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e" sz="1400"/>
              <a:t>Trained Computer Science Expert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e" sz="1400"/>
              <a:t>Future Data Scientist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825" y="3208675"/>
            <a:ext cx="1202176" cy="13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25" y="3232375"/>
            <a:ext cx="1202175" cy="130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5">
            <a:alphaModFix/>
          </a:blip>
          <a:srcRect b="38654" l="8958" r="8246" t="0"/>
          <a:stretch/>
        </p:blipFill>
        <p:spPr>
          <a:xfrm>
            <a:off x="7641575" y="1056529"/>
            <a:ext cx="1307175" cy="145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 rotWithShape="1">
          <a:blip r:embed="rId6">
            <a:alphaModFix/>
          </a:blip>
          <a:srcRect b="23861" l="16361" r="16361" t="9449"/>
          <a:stretch/>
        </p:blipFill>
        <p:spPr>
          <a:xfrm>
            <a:off x="3320950" y="1135209"/>
            <a:ext cx="1307174" cy="129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495" name="Google Shape;495;p32"/>
          <p:cNvSpPr txBox="1"/>
          <p:nvPr>
            <p:ph idx="1" type="body"/>
          </p:nvPr>
        </p:nvSpPr>
        <p:spPr>
          <a:xfrm>
            <a:off x="1020325" y="1158175"/>
            <a:ext cx="38157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Metric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Exploratory Data Analysis 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Modeling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496" name="Google Shape;4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97" name="Google Shape;497;p32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650" u="sng"/>
              <a:t>Metric</a:t>
            </a:r>
            <a:endParaRPr sz="265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6" u="sng"/>
          </a:p>
          <a:p>
            <a:pPr indent="-33147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➔"/>
            </a:pPr>
            <a:r>
              <a:rPr lang="de" sz="1800">
                <a:latin typeface="Lato"/>
                <a:ea typeface="Lato"/>
                <a:cs typeface="Lato"/>
                <a:sym typeface="Lato"/>
              </a:rPr>
              <a:t>,,totals.transactionRevenue” </a:t>
            </a:r>
            <a:r>
              <a:rPr lang="de" sz="1800">
                <a:latin typeface="Lato"/>
                <a:ea typeface="Lato"/>
                <a:cs typeface="Lato"/>
                <a:sym typeface="Lato"/>
              </a:rPr>
              <a:t>Measure of predicting performance.</a:t>
            </a:r>
            <a:endParaRPr u="sng"/>
          </a:p>
        </p:txBody>
      </p:sp>
      <p:sp>
        <p:nvSpPr>
          <p:cNvPr id="504" name="Google Shape;504;p33"/>
          <p:cNvSpPr txBox="1"/>
          <p:nvPr>
            <p:ph idx="1" type="body"/>
          </p:nvPr>
        </p:nvSpPr>
        <p:spPr>
          <a:xfrm>
            <a:off x="1297500" y="3490650"/>
            <a:ext cx="75795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056" lvl="0" marL="457200" rtl="0" algn="l">
              <a:lnSpc>
                <a:spcPct val="200000"/>
              </a:lnSpc>
              <a:spcBef>
                <a:spcPts val="1800"/>
              </a:spcBef>
              <a:spcAft>
                <a:spcPts val="0"/>
              </a:spcAft>
              <a:buSzPts val="1488"/>
              <a:buChar char="➔"/>
            </a:pPr>
            <a:r>
              <a:rPr b="1" lang="de" sz="1350"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de" sz="1487"/>
              <a:t> </a:t>
            </a:r>
            <a:r>
              <a:rPr lang="de" sz="1487"/>
              <a:t>(</a:t>
            </a:r>
            <a:r>
              <a:rPr lang="de" sz="1487"/>
              <a:t>predicted-values): </a:t>
            </a:r>
            <a:r>
              <a:rPr lang="de" sz="1487"/>
              <a:t> Is the natural log of the predicted revenue for a customer. </a:t>
            </a:r>
            <a:endParaRPr sz="1487"/>
          </a:p>
          <a:p>
            <a:pPr indent="-32305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88"/>
              <a:buChar char="➔"/>
            </a:pPr>
            <a:r>
              <a:rPr lang="de" sz="1487"/>
              <a:t>y (</a:t>
            </a:r>
            <a:r>
              <a:rPr lang="de" sz="1487"/>
              <a:t>actual</a:t>
            </a:r>
            <a:r>
              <a:rPr lang="de" sz="1487"/>
              <a:t>-values): Is the natural log of the actual summed revenue value plus one.</a:t>
            </a:r>
            <a:endParaRPr sz="1487"/>
          </a:p>
        </p:txBody>
      </p:sp>
      <p:sp>
        <p:nvSpPr>
          <p:cNvPr id="505" name="Google Shape;5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700" y="2065150"/>
            <a:ext cx="2873700" cy="119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07" name="Google Shape;507;p33"/>
          <p:cNvSpPr txBox="1"/>
          <p:nvPr>
            <p:ph idx="1" type="body"/>
          </p:nvPr>
        </p:nvSpPr>
        <p:spPr>
          <a:xfrm>
            <a:off x="3278700" y="1453550"/>
            <a:ext cx="28737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800"/>
              </a:spcBef>
              <a:spcAft>
                <a:spcPts val="400"/>
              </a:spcAft>
              <a:buSzPts val="770"/>
              <a:buNone/>
            </a:pPr>
            <a:r>
              <a:rPr lang="de" sz="1800" u="sng"/>
              <a:t>Root Mean Squared Error</a:t>
            </a:r>
            <a:r>
              <a:rPr lang="de" sz="1800"/>
              <a:t>:</a:t>
            </a:r>
            <a:endParaRPr sz="1800"/>
          </a:p>
        </p:txBody>
      </p:sp>
      <p:sp>
        <p:nvSpPr>
          <p:cNvPr id="508" name="Google Shape;508;p33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33"/>
          <p:cNvSpPr txBox="1"/>
          <p:nvPr/>
        </p:nvSpPr>
        <p:spPr>
          <a:xfrm rot="2498817">
            <a:off x="225135" y="858367"/>
            <a:ext cx="638337" cy="37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/>
          <p:nvPr>
            <p:ph type="title"/>
          </p:nvPr>
        </p:nvSpPr>
        <p:spPr>
          <a:xfrm>
            <a:off x="1297500" y="393750"/>
            <a:ext cx="2969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Baseline Model</a:t>
            </a:r>
            <a:endParaRPr u="sng"/>
          </a:p>
        </p:txBody>
      </p:sp>
      <p:sp>
        <p:nvSpPr>
          <p:cNvPr id="515" name="Google Shape;51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1077050" y="3714750"/>
            <a:ext cx="2286400" cy="620700"/>
          </a:xfrm>
          <a:prstGeom prst="flowChartPreparation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0">
                <a:solidFill>
                  <a:srgbClr val="F8F8F8"/>
                </a:solidFill>
              </a:rPr>
              <a:t>RMSE: 2.05</a:t>
            </a:r>
            <a:endParaRPr b="1" sz="1700">
              <a:solidFill>
                <a:srgbClr val="F8F8F8"/>
              </a:solidFill>
            </a:endParaRPr>
          </a:p>
        </p:txBody>
      </p:sp>
      <p:sp>
        <p:nvSpPr>
          <p:cNvPr id="517" name="Google Shape;517;p34"/>
          <p:cNvSpPr txBox="1"/>
          <p:nvPr>
            <p:ph idx="1" type="body"/>
          </p:nvPr>
        </p:nvSpPr>
        <p:spPr>
          <a:xfrm>
            <a:off x="919000" y="1307850"/>
            <a:ext cx="26004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All  feature included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No feature </a:t>
            </a:r>
            <a:r>
              <a:rPr lang="de" sz="1500"/>
              <a:t>engineering</a:t>
            </a:r>
            <a:r>
              <a:rPr lang="de" sz="1500"/>
              <a:t>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Use lineare</a:t>
            </a:r>
            <a:r>
              <a:rPr lang="de" sz="1500"/>
              <a:t> </a:t>
            </a:r>
            <a:r>
              <a:rPr lang="de" sz="1500"/>
              <a:t>regression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No hyper tuning</a:t>
            </a:r>
            <a:r>
              <a:rPr lang="de" sz="1500"/>
              <a:t>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e" sz="1500"/>
              <a:t>No cross </a:t>
            </a:r>
            <a:r>
              <a:rPr lang="de" sz="1500"/>
              <a:t>validation</a:t>
            </a:r>
            <a:endParaRPr sz="1500"/>
          </a:p>
        </p:txBody>
      </p:sp>
      <p:pic>
        <p:nvPicPr>
          <p:cNvPr id="518" name="Google Shape;5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00" y="1460255"/>
            <a:ext cx="5197475" cy="286338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4"/>
          <p:cNvSpPr txBox="1"/>
          <p:nvPr>
            <p:ph type="title"/>
          </p:nvPr>
        </p:nvSpPr>
        <p:spPr>
          <a:xfrm>
            <a:off x="1526100" y="3213150"/>
            <a:ext cx="1562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 u="sng"/>
              <a:t>Outcome:</a:t>
            </a:r>
            <a:endParaRPr sz="1900" u="sng"/>
          </a:p>
        </p:txBody>
      </p:sp>
      <p:sp>
        <p:nvSpPr>
          <p:cNvPr id="520" name="Google Shape;520;p34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5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527" name="Google Shape;527;p35"/>
          <p:cNvSpPr txBox="1"/>
          <p:nvPr>
            <p:ph idx="1" type="body"/>
          </p:nvPr>
        </p:nvSpPr>
        <p:spPr>
          <a:xfrm>
            <a:off x="1034300" y="1098150"/>
            <a:ext cx="35376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Metric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Exploratory Data Analysis </a:t>
            </a:r>
            <a:endParaRPr b="1" sz="1600"/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Modeling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528" name="Google Shape;52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29" name="Google Shape;529;p35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36" name="Google Shape;5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725" y="1941975"/>
            <a:ext cx="4930723" cy="24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6"/>
          <p:cNvSpPr txBox="1"/>
          <p:nvPr/>
        </p:nvSpPr>
        <p:spPr>
          <a:xfrm>
            <a:off x="5953300" y="1910825"/>
            <a:ext cx="2941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searches words are: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google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youtube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store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t-shirt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 rot="2498817">
            <a:off x="225135" y="858367"/>
            <a:ext cx="638337" cy="374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6"/>
          <p:cNvSpPr txBox="1"/>
          <p:nvPr>
            <p:ph type="title"/>
          </p:nvPr>
        </p:nvSpPr>
        <p:spPr>
          <a:xfrm>
            <a:off x="1297500" y="393750"/>
            <a:ext cx="4315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80" u="sng"/>
              <a:t>Keywords Customers type</a:t>
            </a:r>
            <a:r>
              <a:rPr lang="de" sz="2280"/>
              <a:t> </a:t>
            </a:r>
            <a:endParaRPr sz="22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60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7"/>
          <p:cNvSpPr txBox="1"/>
          <p:nvPr>
            <p:ph type="title"/>
          </p:nvPr>
        </p:nvSpPr>
        <p:spPr>
          <a:xfrm>
            <a:off x="1297500" y="393750"/>
            <a:ext cx="62733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11" u="sng"/>
              <a:t>Total Revenue Transactions Per Country</a:t>
            </a:r>
            <a:endParaRPr sz="2511" u="sng"/>
          </a:p>
        </p:txBody>
      </p:sp>
      <p:sp>
        <p:nvSpPr>
          <p:cNvPr id="546" name="Google Shape;5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7" name="Google Shape;547;p37"/>
          <p:cNvSpPr txBox="1"/>
          <p:nvPr/>
        </p:nvSpPr>
        <p:spPr>
          <a:xfrm>
            <a:off x="6632150" y="1670075"/>
            <a:ext cx="246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➢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majority of the revenue is generated from the Americas.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➢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Few revenue generate from Asia.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25" y="1541225"/>
            <a:ext cx="6440100" cy="328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9" name="Google Shape;549;p37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37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8"/>
          <p:cNvPicPr preferRelativeResize="0"/>
          <p:nvPr/>
        </p:nvPicPr>
        <p:blipFill rotWithShape="1">
          <a:blip r:embed="rId3">
            <a:alphaModFix/>
          </a:blip>
          <a:srcRect b="0" l="0" r="862" t="0"/>
          <a:stretch/>
        </p:blipFill>
        <p:spPr>
          <a:xfrm>
            <a:off x="4626925" y="1800838"/>
            <a:ext cx="4470925" cy="238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" y="1817210"/>
            <a:ext cx="4470924" cy="234871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8"/>
          <p:cNvSpPr txBox="1"/>
          <p:nvPr>
            <p:ph type="title"/>
          </p:nvPr>
        </p:nvSpPr>
        <p:spPr>
          <a:xfrm>
            <a:off x="1185425" y="385525"/>
            <a:ext cx="7836000" cy="1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de" sz="2000"/>
              <a:t>1. Sessions</a:t>
            </a:r>
            <a:r>
              <a:rPr lang="de" sz="2000"/>
              <a:t> coming from "Organic search" generate more Revenue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558" name="Google Shape;5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59" name="Google Shape;559;p38"/>
          <p:cNvSpPr txBox="1"/>
          <p:nvPr/>
        </p:nvSpPr>
        <p:spPr>
          <a:xfrm>
            <a:off x="168100" y="1438825"/>
            <a:ext cx="388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Channel distribution for </a:t>
            </a:r>
            <a:r>
              <a:rPr b="1"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Sessions</a:t>
            </a: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>
            <a:off x="-19275" y="4325050"/>
            <a:ext cx="8145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Total sessions 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includes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Revenue + Non Revenue 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Sessions and come through  Organic Search.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However, the number of r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evenue generating Sessions from R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eferral</a:t>
            </a: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is the highest 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>
            <a:off x="4626925" y="1438825"/>
            <a:ext cx="429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Channel distribution for </a:t>
            </a:r>
            <a:r>
              <a:rPr b="1"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Revenue Sessions</a:t>
            </a:r>
            <a:r>
              <a:rPr lang="de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38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 rot="2566307">
            <a:off x="225081" y="858420"/>
            <a:ext cx="638364" cy="375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8"/>
          <p:cNvSpPr txBox="1"/>
          <p:nvPr/>
        </p:nvSpPr>
        <p:spPr>
          <a:xfrm>
            <a:off x="6483275" y="48277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❖"/>
            </a:pPr>
            <a:r>
              <a:rPr lang="de" sz="1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Organic Search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Non paid ads.</a:t>
            </a:r>
            <a:r>
              <a:rPr lang="de" sz="1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5" name="Google Shape;565;p38"/>
          <p:cNvPicPr preferRelativeResize="0"/>
          <p:nvPr/>
        </p:nvPicPr>
        <p:blipFill rotWithShape="1">
          <a:blip r:embed="rId5">
            <a:alphaModFix/>
          </a:blip>
          <a:srcRect b="6208" l="0" r="0" t="0"/>
          <a:stretch/>
        </p:blipFill>
        <p:spPr>
          <a:xfrm>
            <a:off x="64525" y="3918826"/>
            <a:ext cx="307800" cy="30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 rotWithShape="1">
          <a:blip r:embed="rId5">
            <a:alphaModFix/>
          </a:blip>
          <a:srcRect b="6208" l="0" r="0" t="0"/>
          <a:stretch/>
        </p:blipFill>
        <p:spPr>
          <a:xfrm>
            <a:off x="4626925" y="3918826"/>
            <a:ext cx="307800" cy="30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73763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9"/>
          <p:cNvSpPr txBox="1"/>
          <p:nvPr>
            <p:ph type="title"/>
          </p:nvPr>
        </p:nvSpPr>
        <p:spPr>
          <a:xfrm>
            <a:off x="1242275" y="184200"/>
            <a:ext cx="74877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Montserrat"/>
              <a:buAutoNum type="arabicPeriod"/>
            </a:pPr>
            <a:r>
              <a:rPr lang="de"/>
              <a:t>Sessions</a:t>
            </a:r>
            <a:r>
              <a:rPr lang="de"/>
              <a:t> coming from "Organic search" generate  more Revenue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SzPts val="990"/>
              <a:buNone/>
            </a:pPr>
            <a:r>
              <a:t/>
            </a:r>
            <a:endParaRPr/>
          </a:p>
        </p:txBody>
      </p:sp>
      <p:sp>
        <p:nvSpPr>
          <p:cNvPr id="572" name="Google Shape;5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73" name="Google Shape;573;p39"/>
          <p:cNvSpPr txBox="1"/>
          <p:nvPr/>
        </p:nvSpPr>
        <p:spPr>
          <a:xfrm>
            <a:off x="327875" y="1425000"/>
            <a:ext cx="325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Revenue Transactions </a:t>
            </a: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per channel: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5818225" y="1764300"/>
            <a:ext cx="3253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➢"/>
            </a:pPr>
            <a:r>
              <a:rPr b="1"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Referral </a:t>
            </a:r>
            <a:r>
              <a:rPr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generate more Revenue even though the number of Sessions from Organic-Search is higher</a:t>
            </a: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39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39"/>
          <p:cNvSpPr txBox="1"/>
          <p:nvPr/>
        </p:nvSpPr>
        <p:spPr>
          <a:xfrm rot="2685148">
            <a:off x="225043" y="858335"/>
            <a:ext cx="638311" cy="375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7" name="Google Shape;5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75" y="1840500"/>
            <a:ext cx="5195250" cy="32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9"/>
          <p:cNvPicPr preferRelativeResize="0"/>
          <p:nvPr/>
        </p:nvPicPr>
        <p:blipFill rotWithShape="1">
          <a:blip r:embed="rId4">
            <a:alphaModFix/>
          </a:blip>
          <a:srcRect b="7510" l="0" r="0" t="0"/>
          <a:stretch/>
        </p:blipFill>
        <p:spPr>
          <a:xfrm>
            <a:off x="400575" y="4764932"/>
            <a:ext cx="292500" cy="29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0" y="1664701"/>
            <a:ext cx="4119259" cy="26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00" y="1664700"/>
            <a:ext cx="4228538" cy="26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0"/>
          <p:cNvSpPr txBox="1"/>
          <p:nvPr>
            <p:ph type="title"/>
          </p:nvPr>
        </p:nvSpPr>
        <p:spPr>
          <a:xfrm>
            <a:off x="1242275" y="336600"/>
            <a:ext cx="70992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de"/>
              <a:t>Sessions with higher store visits made more Revenue on average</a:t>
            </a:r>
            <a:endParaRPr/>
          </a:p>
        </p:txBody>
      </p:sp>
      <p:sp>
        <p:nvSpPr>
          <p:cNvPr id="586" name="Google Shape;5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87" name="Google Shape;587;p40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0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0"/>
          <p:cNvSpPr txBox="1"/>
          <p:nvPr/>
        </p:nvSpPr>
        <p:spPr>
          <a:xfrm>
            <a:off x="171900" y="1300850"/>
            <a:ext cx="465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de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de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Revenue per number of hits group</a:t>
            </a:r>
            <a:r>
              <a:rPr lang="de" sz="15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sz="15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0"/>
          <p:cNvSpPr txBox="1"/>
          <p:nvPr/>
        </p:nvSpPr>
        <p:spPr>
          <a:xfrm>
            <a:off x="4523400" y="1301367"/>
            <a:ext cx="445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average </a:t>
            </a: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Revenue per number of visits group: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40"/>
          <p:cNvSpPr txBox="1"/>
          <p:nvPr/>
        </p:nvSpPr>
        <p:spPr>
          <a:xfrm>
            <a:off x="451275" y="4306334"/>
            <a:ext cx="700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➢"/>
            </a:pPr>
            <a:r>
              <a:rPr b="1"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average revenue is generated from more number of hits and visits.</a:t>
            </a:r>
            <a:endParaRPr b="1"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9500" y="4804200"/>
            <a:ext cx="700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1221375" y="4651800"/>
            <a:ext cx="514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❖"/>
            </a:pPr>
            <a:r>
              <a:rPr lang="de" sz="1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Visits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de" sz="1000">
                <a:solidFill>
                  <a:srgbClr val="FFFFFF"/>
                </a:solidFill>
              </a:rPr>
              <a:t>shows the number of times a user visited store.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❖"/>
            </a:pPr>
            <a:r>
              <a:rPr lang="de" sz="10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Hits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r>
              <a:rPr lang="de" sz="1000">
                <a:solidFill>
                  <a:schemeClr val="lt1"/>
                </a:solidFill>
              </a:rPr>
              <a:t>shows the number of times a store (or) product page URL has accessed.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594" name="Google Shape;594;p40"/>
          <p:cNvPicPr preferRelativeResize="0"/>
          <p:nvPr/>
        </p:nvPicPr>
        <p:blipFill rotWithShape="1">
          <a:blip r:embed="rId5">
            <a:alphaModFix/>
          </a:blip>
          <a:srcRect b="7510" l="0" r="0" t="0"/>
          <a:stretch/>
        </p:blipFill>
        <p:spPr>
          <a:xfrm>
            <a:off x="161750" y="4056307"/>
            <a:ext cx="292500" cy="29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95" name="Google Shape;595;p40"/>
          <p:cNvPicPr preferRelativeResize="0"/>
          <p:nvPr/>
        </p:nvPicPr>
        <p:blipFill rotWithShape="1">
          <a:blip r:embed="rId5">
            <a:alphaModFix/>
          </a:blip>
          <a:srcRect b="7510" l="0" r="0" t="0"/>
          <a:stretch/>
        </p:blipFill>
        <p:spPr>
          <a:xfrm>
            <a:off x="4711250" y="4056307"/>
            <a:ext cx="292500" cy="29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41"/>
          <p:cNvPicPr preferRelativeResize="0"/>
          <p:nvPr/>
        </p:nvPicPr>
        <p:blipFill rotWithShape="1">
          <a:blip r:embed="rId3">
            <a:alphaModFix/>
          </a:blip>
          <a:srcRect b="0" l="0" r="13941" t="0"/>
          <a:stretch/>
        </p:blipFill>
        <p:spPr>
          <a:xfrm>
            <a:off x="171900" y="1688100"/>
            <a:ext cx="4710942" cy="33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1"/>
          <p:cNvSpPr txBox="1"/>
          <p:nvPr>
            <p:ph type="title"/>
          </p:nvPr>
        </p:nvSpPr>
        <p:spPr>
          <a:xfrm>
            <a:off x="1242275" y="336600"/>
            <a:ext cx="7166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Most of the Sessions are through mobile devices</a:t>
            </a:r>
            <a:endParaRPr/>
          </a:p>
        </p:txBody>
      </p:sp>
      <p:sp>
        <p:nvSpPr>
          <p:cNvPr id="602" name="Google Shape;6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03" name="Google Shape;603;p41"/>
          <p:cNvSpPr txBox="1"/>
          <p:nvPr/>
        </p:nvSpPr>
        <p:spPr>
          <a:xfrm>
            <a:off x="99275" y="1272600"/>
            <a:ext cx="333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number of Sessions per channel: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1"/>
          <p:cNvSpPr txBox="1"/>
          <p:nvPr/>
        </p:nvSpPr>
        <p:spPr>
          <a:xfrm>
            <a:off x="4960347" y="1613125"/>
            <a:ext cx="361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➢"/>
            </a:pPr>
            <a:r>
              <a:rPr b="1"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Mac Users </a:t>
            </a:r>
            <a:r>
              <a:rPr lang="de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Sessions are higher in number and generate more Revenue</a:t>
            </a: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3764486" y="1845850"/>
            <a:ext cx="10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b="1" lang="de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de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= Mobile </a:t>
            </a:r>
            <a:endParaRPr b="1"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  = Non Mobile </a:t>
            </a:r>
            <a:endParaRPr b="1" sz="9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1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1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41"/>
          <p:cNvSpPr/>
          <p:nvPr/>
        </p:nvSpPr>
        <p:spPr>
          <a:xfrm>
            <a:off x="3651466" y="1776186"/>
            <a:ext cx="1144500" cy="112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075" y="2904775"/>
            <a:ext cx="3727624" cy="21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1"/>
          <p:cNvPicPr preferRelativeResize="0"/>
          <p:nvPr/>
        </p:nvPicPr>
        <p:blipFill rotWithShape="1">
          <a:blip r:embed="rId5">
            <a:alphaModFix/>
          </a:blip>
          <a:srcRect b="6208" l="0" r="0" t="0"/>
          <a:stretch/>
        </p:blipFill>
        <p:spPr>
          <a:xfrm>
            <a:off x="171900" y="4707626"/>
            <a:ext cx="307800" cy="30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1" name="Google Shape;611;p41"/>
          <p:cNvPicPr preferRelativeResize="0"/>
          <p:nvPr/>
        </p:nvPicPr>
        <p:blipFill rotWithShape="1">
          <a:blip r:embed="rId5">
            <a:alphaModFix/>
          </a:blip>
          <a:srcRect b="6208" l="0" r="0" t="0"/>
          <a:stretch/>
        </p:blipFill>
        <p:spPr>
          <a:xfrm>
            <a:off x="5556773" y="3344126"/>
            <a:ext cx="159000" cy="15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2" name="Google Shape;612;p41"/>
          <p:cNvPicPr preferRelativeResize="0"/>
          <p:nvPr/>
        </p:nvPicPr>
        <p:blipFill rotWithShape="1">
          <a:blip r:embed="rId5">
            <a:alphaModFix/>
          </a:blip>
          <a:srcRect b="6208" l="0" r="0" t="0"/>
          <a:stretch/>
        </p:blipFill>
        <p:spPr>
          <a:xfrm>
            <a:off x="6773379" y="3344129"/>
            <a:ext cx="159000" cy="15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3" name="Google Shape;613;p41"/>
          <p:cNvPicPr preferRelativeResize="0"/>
          <p:nvPr/>
        </p:nvPicPr>
        <p:blipFill rotWithShape="1">
          <a:blip r:embed="rId6">
            <a:alphaModFix/>
          </a:blip>
          <a:srcRect b="7510" l="0" r="0" t="0"/>
          <a:stretch/>
        </p:blipFill>
        <p:spPr>
          <a:xfrm>
            <a:off x="7989984" y="3343497"/>
            <a:ext cx="159000" cy="15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4" name="Google Shape;614;p41"/>
          <p:cNvPicPr preferRelativeResize="0"/>
          <p:nvPr/>
        </p:nvPicPr>
        <p:blipFill rotWithShape="1">
          <a:blip r:embed="rId7">
            <a:alphaModFix/>
          </a:blip>
          <a:srcRect b="34961" l="14799" r="33850" t="25036"/>
          <a:stretch/>
        </p:blipFill>
        <p:spPr>
          <a:xfrm>
            <a:off x="6644886" y="3501814"/>
            <a:ext cx="416003" cy="11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1"/>
          <p:cNvPicPr preferRelativeResize="0"/>
          <p:nvPr/>
        </p:nvPicPr>
        <p:blipFill rotWithShape="1">
          <a:blip r:embed="rId8">
            <a:alphaModFix/>
          </a:blip>
          <a:srcRect b="44070" l="86306" r="604" t="44791"/>
          <a:stretch/>
        </p:blipFill>
        <p:spPr>
          <a:xfrm>
            <a:off x="3782875" y="2307550"/>
            <a:ext cx="881693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1020325" y="1081975"/>
            <a:ext cx="44586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Metric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Exploratory Data Analysis </a:t>
            </a:r>
            <a:endParaRPr b="1" sz="1600"/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Modeling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Future Work</a:t>
            </a:r>
            <a:endParaRPr b="1" sz="1600"/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6" name="Google Shape;166;p15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2"/>
          <p:cNvSpPr txBox="1"/>
          <p:nvPr>
            <p:ph type="title"/>
          </p:nvPr>
        </p:nvSpPr>
        <p:spPr>
          <a:xfrm>
            <a:off x="1297500" y="393750"/>
            <a:ext cx="7435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No. of Revenue </a:t>
            </a:r>
            <a:r>
              <a:rPr lang="de" u="sng"/>
              <a:t>Session at different parts of Day and Week</a:t>
            </a:r>
            <a:endParaRPr u="sng"/>
          </a:p>
        </p:txBody>
      </p:sp>
      <p:sp>
        <p:nvSpPr>
          <p:cNvPr id="621" name="Google Shape;6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22" name="Google Shape;6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150" y="1948999"/>
            <a:ext cx="3436846" cy="2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 rotWithShape="1">
          <a:blip r:embed="rId4">
            <a:alphaModFix/>
          </a:blip>
          <a:srcRect b="6208" l="0" r="0" t="0"/>
          <a:stretch/>
        </p:blipFill>
        <p:spPr>
          <a:xfrm>
            <a:off x="5155150" y="4302426"/>
            <a:ext cx="307800" cy="30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4" name="Google Shape;624;p42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42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42"/>
          <p:cNvSpPr txBox="1"/>
          <p:nvPr/>
        </p:nvSpPr>
        <p:spPr>
          <a:xfrm>
            <a:off x="225550" y="1949000"/>
            <a:ext cx="30225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Sessions per day</a:t>
            </a:r>
            <a:endParaRPr b="1"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7" name="Google Shape;627;p42"/>
          <p:cNvGrpSpPr/>
          <p:nvPr/>
        </p:nvGrpSpPr>
        <p:grpSpPr>
          <a:xfrm>
            <a:off x="225550" y="1949000"/>
            <a:ext cx="4690041" cy="2563524"/>
            <a:chOff x="225550" y="1949000"/>
            <a:chExt cx="4690041" cy="2563524"/>
          </a:xfrm>
        </p:grpSpPr>
        <p:pic>
          <p:nvPicPr>
            <p:cNvPr id="628" name="Google Shape;628;p42"/>
            <p:cNvPicPr preferRelativeResize="0"/>
            <p:nvPr/>
          </p:nvPicPr>
          <p:blipFill rotWithShape="1">
            <a:blip r:embed="rId5">
              <a:alphaModFix/>
            </a:blip>
            <a:srcRect b="0" l="0" r="0" t="2353"/>
            <a:stretch/>
          </p:blipFill>
          <p:spPr>
            <a:xfrm>
              <a:off x="225550" y="1949000"/>
              <a:ext cx="4690041" cy="256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42"/>
            <p:cNvPicPr preferRelativeResize="0"/>
            <p:nvPr/>
          </p:nvPicPr>
          <p:blipFill rotWithShape="1">
            <a:blip r:embed="rId6">
              <a:alphaModFix/>
            </a:blip>
            <a:srcRect b="20707" l="17289" r="50307" t="40563"/>
            <a:stretch/>
          </p:blipFill>
          <p:spPr>
            <a:xfrm>
              <a:off x="4787600" y="2783200"/>
              <a:ext cx="63875" cy="7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42"/>
            <p:cNvPicPr preferRelativeResize="0"/>
            <p:nvPr/>
          </p:nvPicPr>
          <p:blipFill rotWithShape="1">
            <a:blip r:embed="rId6">
              <a:alphaModFix/>
            </a:blip>
            <a:srcRect b="20707" l="17289" r="50307" t="40563"/>
            <a:stretch/>
          </p:blipFill>
          <p:spPr>
            <a:xfrm>
              <a:off x="4787600" y="3257575"/>
              <a:ext cx="63875" cy="7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42"/>
            <p:cNvPicPr preferRelativeResize="0"/>
            <p:nvPr/>
          </p:nvPicPr>
          <p:blipFill rotWithShape="1">
            <a:blip r:embed="rId6">
              <a:alphaModFix/>
            </a:blip>
            <a:srcRect b="20707" l="17289" r="50307" t="40563"/>
            <a:stretch/>
          </p:blipFill>
          <p:spPr>
            <a:xfrm>
              <a:off x="4787600" y="3731950"/>
              <a:ext cx="63875" cy="76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2" name="Google Shape;632;p42"/>
          <p:cNvPicPr preferRelativeResize="0"/>
          <p:nvPr/>
        </p:nvPicPr>
        <p:blipFill rotWithShape="1">
          <a:blip r:embed="rId4">
            <a:alphaModFix/>
          </a:blip>
          <a:srcRect b="6208" l="0" r="0" t="0"/>
          <a:stretch/>
        </p:blipFill>
        <p:spPr>
          <a:xfrm>
            <a:off x="158500" y="4302426"/>
            <a:ext cx="307800" cy="30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No. of</a:t>
            </a:r>
            <a:r>
              <a:rPr lang="de" u="sng"/>
              <a:t> Sessions per Date</a:t>
            </a:r>
            <a:endParaRPr u="sng"/>
          </a:p>
        </p:txBody>
      </p:sp>
      <p:sp>
        <p:nvSpPr>
          <p:cNvPr id="638" name="Google Shape;63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39" name="Google Shape;639;p43"/>
          <p:cNvSpPr txBox="1"/>
          <p:nvPr/>
        </p:nvSpPr>
        <p:spPr>
          <a:xfrm>
            <a:off x="405525" y="4101000"/>
            <a:ext cx="74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➢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High Sessions recorded in December 2017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➢"/>
            </a:pPr>
            <a:r>
              <a:rPr b="1"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High peek on March 2018 for Sessions with Revenue!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3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3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43"/>
          <p:cNvPicPr preferRelativeResize="0"/>
          <p:nvPr/>
        </p:nvPicPr>
        <p:blipFill rotWithShape="1">
          <a:blip r:embed="rId3">
            <a:alphaModFix/>
          </a:blip>
          <a:srcRect b="26981" l="29888" r="25104" t="34250"/>
          <a:stretch/>
        </p:blipFill>
        <p:spPr>
          <a:xfrm>
            <a:off x="329325" y="1758842"/>
            <a:ext cx="4182898" cy="22515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3" name="Google Shape;643;p43"/>
          <p:cNvPicPr preferRelativeResize="0"/>
          <p:nvPr/>
        </p:nvPicPr>
        <p:blipFill rotWithShape="1">
          <a:blip r:embed="rId4">
            <a:alphaModFix/>
          </a:blip>
          <a:srcRect b="31210" l="28830" r="26649" t="30811"/>
          <a:stretch/>
        </p:blipFill>
        <p:spPr>
          <a:xfrm>
            <a:off x="4700958" y="1756250"/>
            <a:ext cx="4227818" cy="22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3"/>
          <p:cNvSpPr txBox="1"/>
          <p:nvPr/>
        </p:nvSpPr>
        <p:spPr>
          <a:xfrm>
            <a:off x="327875" y="1272600"/>
            <a:ext cx="41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Sessions over time (Rev + Non Rev):	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43"/>
          <p:cNvSpPr txBox="1"/>
          <p:nvPr/>
        </p:nvSpPr>
        <p:spPr>
          <a:xfrm>
            <a:off x="4781400" y="1272600"/>
            <a:ext cx="370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Revenue based Session over time: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6" name="Google Shape;646;p43"/>
          <p:cNvCxnSpPr>
            <a:stCxn id="647" idx="2"/>
          </p:cNvCxnSpPr>
          <p:nvPr/>
        </p:nvCxnSpPr>
        <p:spPr>
          <a:xfrm>
            <a:off x="5728337" y="2310650"/>
            <a:ext cx="267900" cy="322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43"/>
          <p:cNvSpPr txBox="1"/>
          <p:nvPr/>
        </p:nvSpPr>
        <p:spPr>
          <a:xfrm rot="-5400000">
            <a:off x="91950" y="2164325"/>
            <a:ext cx="6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Session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43"/>
          <p:cNvSpPr txBox="1"/>
          <p:nvPr/>
        </p:nvSpPr>
        <p:spPr>
          <a:xfrm rot="-5400000">
            <a:off x="4540275" y="2171975"/>
            <a:ext cx="69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Lato"/>
                <a:ea typeface="Lato"/>
                <a:cs typeface="Lato"/>
                <a:sym typeface="Lato"/>
              </a:rPr>
              <a:t>in USD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0" name="Google Shape;650;p43"/>
          <p:cNvPicPr preferRelativeResize="0"/>
          <p:nvPr/>
        </p:nvPicPr>
        <p:blipFill rotWithShape="1">
          <a:blip r:embed="rId5">
            <a:alphaModFix/>
          </a:blip>
          <a:srcRect b="14835" l="0" r="0" t="0"/>
          <a:stretch/>
        </p:blipFill>
        <p:spPr>
          <a:xfrm>
            <a:off x="5410200" y="2124075"/>
            <a:ext cx="685800" cy="1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3"/>
          <p:cNvPicPr preferRelativeResize="0"/>
          <p:nvPr/>
        </p:nvPicPr>
        <p:blipFill rotWithShape="1">
          <a:blip r:embed="rId6">
            <a:alphaModFix/>
          </a:blip>
          <a:srcRect b="6208" l="0" r="0" t="0"/>
          <a:stretch/>
        </p:blipFill>
        <p:spPr>
          <a:xfrm>
            <a:off x="327875" y="3705601"/>
            <a:ext cx="307800" cy="30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2" name="Google Shape;652;p43"/>
          <p:cNvPicPr preferRelativeResize="0"/>
          <p:nvPr/>
        </p:nvPicPr>
        <p:blipFill rotWithShape="1">
          <a:blip r:embed="rId7">
            <a:alphaModFix/>
          </a:blip>
          <a:srcRect b="7510" l="0" r="0" t="0"/>
          <a:stretch/>
        </p:blipFill>
        <p:spPr>
          <a:xfrm>
            <a:off x="4741725" y="3712057"/>
            <a:ext cx="292500" cy="29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4"/>
          <p:cNvSpPr txBox="1"/>
          <p:nvPr>
            <p:ph type="title"/>
          </p:nvPr>
        </p:nvSpPr>
        <p:spPr>
          <a:xfrm>
            <a:off x="1430625" y="478475"/>
            <a:ext cx="39066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 u="sng"/>
              <a:t>Highlights</a:t>
            </a:r>
            <a:r>
              <a:rPr lang="de" sz="3000" u="sng"/>
              <a:t> Insights</a:t>
            </a:r>
            <a:endParaRPr sz="3000"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60"/>
          </a:p>
        </p:txBody>
      </p:sp>
      <p:sp>
        <p:nvSpPr>
          <p:cNvPr id="658" name="Google Shape;658;p44"/>
          <p:cNvSpPr txBox="1"/>
          <p:nvPr>
            <p:ph idx="1" type="body"/>
          </p:nvPr>
        </p:nvSpPr>
        <p:spPr>
          <a:xfrm>
            <a:off x="1205500" y="1567550"/>
            <a:ext cx="78159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The </a:t>
            </a:r>
            <a:r>
              <a:rPr b="1" lang="de" sz="1600"/>
              <a:t>USA market </a:t>
            </a:r>
            <a:r>
              <a:rPr lang="de" sz="1600"/>
              <a:t>is the most</a:t>
            </a:r>
            <a:r>
              <a:rPr lang="de" sz="1600"/>
              <a:t> profitable.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Organic search</a:t>
            </a:r>
            <a:r>
              <a:rPr lang="de" sz="1600"/>
              <a:t> generate the most traffic.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Most number of the Revenue Transactions come from </a:t>
            </a:r>
            <a:r>
              <a:rPr b="1" lang="de" sz="1600"/>
              <a:t>Referral</a:t>
            </a:r>
            <a:r>
              <a:rPr lang="de" sz="1600"/>
              <a:t>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Mac</a:t>
            </a:r>
            <a:r>
              <a:rPr lang="de" sz="1600"/>
              <a:t> -users are the strongest in terms of revenue, regardless the channel.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Higher session traffic on </a:t>
            </a:r>
            <a:r>
              <a:rPr b="1" lang="de" sz="1600"/>
              <a:t>Fridays</a:t>
            </a:r>
            <a:r>
              <a:rPr lang="de" sz="1600"/>
              <a:t> and in </a:t>
            </a:r>
            <a:r>
              <a:rPr b="1" lang="de" sz="1600"/>
              <a:t>Afternoon and Evenings.</a:t>
            </a:r>
            <a:endParaRPr b="1" sz="1600"/>
          </a:p>
        </p:txBody>
      </p:sp>
      <p:sp>
        <p:nvSpPr>
          <p:cNvPr id="659" name="Google Shape;65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60" name="Google Shape;660;p44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5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Agenda:</a:t>
            </a:r>
            <a:endParaRPr u="sng"/>
          </a:p>
        </p:txBody>
      </p:sp>
      <p:sp>
        <p:nvSpPr>
          <p:cNvPr id="667" name="Google Shape;667;p45"/>
          <p:cNvSpPr txBox="1"/>
          <p:nvPr>
            <p:ph idx="1" type="body"/>
          </p:nvPr>
        </p:nvSpPr>
        <p:spPr>
          <a:xfrm>
            <a:off x="1020325" y="1158175"/>
            <a:ext cx="37878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Metric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Exploratory Data Analysis </a:t>
            </a:r>
            <a:endParaRPr b="1" sz="1600"/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Modeling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668" name="Google Shape;6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69" name="Google Shape;669;p45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45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"/>
          <p:cNvSpPr txBox="1"/>
          <p:nvPr>
            <p:ph type="title"/>
          </p:nvPr>
        </p:nvSpPr>
        <p:spPr>
          <a:xfrm>
            <a:off x="1430625" y="478475"/>
            <a:ext cx="63774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 u="sng"/>
              <a:t>Methodology and Modeling</a:t>
            </a:r>
            <a:endParaRPr sz="2160"/>
          </a:p>
        </p:txBody>
      </p:sp>
      <p:sp>
        <p:nvSpPr>
          <p:cNvPr id="676" name="Google Shape;676;p46"/>
          <p:cNvSpPr txBox="1"/>
          <p:nvPr>
            <p:ph idx="1" type="body"/>
          </p:nvPr>
        </p:nvSpPr>
        <p:spPr>
          <a:xfrm>
            <a:off x="1068900" y="1567550"/>
            <a:ext cx="7646400" cy="25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70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de" sz="1550"/>
              <a:t>Classification Model </a:t>
            </a:r>
            <a:r>
              <a:rPr lang="de" sz="1550"/>
              <a:t>(</a:t>
            </a:r>
            <a:r>
              <a:rPr lang="de" sz="1550"/>
              <a:t>Revenue or non-Revenue Sessions).</a:t>
            </a:r>
            <a:endParaRPr sz="1550"/>
          </a:p>
          <a:p>
            <a:pPr indent="-3270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de" sz="1550"/>
              <a:t>Regression Model (The Value</a:t>
            </a:r>
            <a:r>
              <a:rPr lang="de" sz="1550"/>
              <a:t> of Sessions Revenue).</a:t>
            </a:r>
            <a:endParaRPr sz="1550"/>
          </a:p>
          <a:p>
            <a:pPr indent="-3270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de" sz="1550"/>
              <a:t>Calculating  Target Value by multiplying results from two models.</a:t>
            </a:r>
            <a:endParaRPr sz="1550"/>
          </a:p>
          <a:p>
            <a:pPr indent="-3270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de" sz="1550"/>
              <a:t>Aggregate predicted Total Revenue Transactions per Customers.</a:t>
            </a:r>
            <a:endParaRPr sz="1550"/>
          </a:p>
        </p:txBody>
      </p:sp>
      <p:sp>
        <p:nvSpPr>
          <p:cNvPr id="677" name="Google Shape;67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78" name="Google Shape;678;p46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46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Feature Importance for our Model</a:t>
            </a:r>
            <a:endParaRPr u="sng"/>
          </a:p>
        </p:txBody>
      </p:sp>
      <p:sp>
        <p:nvSpPr>
          <p:cNvPr id="685" name="Google Shape;68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86" name="Google Shape;6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75" y="1425050"/>
            <a:ext cx="6053477" cy="32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7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47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Error Analysis for our final model 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88"/>
              <a:t>Revenue generating analysis </a:t>
            </a:r>
            <a:endParaRPr sz="1788"/>
          </a:p>
        </p:txBody>
      </p:sp>
      <p:sp>
        <p:nvSpPr>
          <p:cNvPr id="694" name="Google Shape;6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95" name="Google Shape;695;p48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48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7" name="Google Shape;6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51" y="1612650"/>
            <a:ext cx="3984775" cy="26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327" y="1460250"/>
            <a:ext cx="3137478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9"/>
          <p:cNvSpPr txBox="1"/>
          <p:nvPr>
            <p:ph type="title"/>
          </p:nvPr>
        </p:nvSpPr>
        <p:spPr>
          <a:xfrm>
            <a:off x="1430625" y="478475"/>
            <a:ext cx="42600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 u="sng"/>
              <a:t>Results of the Model</a:t>
            </a:r>
            <a:endParaRPr sz="2160"/>
          </a:p>
        </p:txBody>
      </p:sp>
      <p:sp>
        <p:nvSpPr>
          <p:cNvPr id="704" name="Google Shape;70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05" name="Google Shape;705;p49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7" name="Google Shape;707;p49"/>
          <p:cNvPicPr preferRelativeResize="0"/>
          <p:nvPr/>
        </p:nvPicPr>
        <p:blipFill rotWithShape="1">
          <a:blip r:embed="rId3">
            <a:alphaModFix/>
          </a:blip>
          <a:srcRect b="0" l="0" r="0" t="-2616"/>
          <a:stretch/>
        </p:blipFill>
        <p:spPr>
          <a:xfrm>
            <a:off x="1191800" y="1325850"/>
            <a:ext cx="7506074" cy="23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4">
            <a:alphaModFix/>
          </a:blip>
          <a:srcRect b="7510" l="0" r="0" t="0"/>
          <a:stretch/>
        </p:blipFill>
        <p:spPr>
          <a:xfrm>
            <a:off x="1191800" y="3387357"/>
            <a:ext cx="292500" cy="29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0"/>
          <p:cNvSpPr/>
          <p:nvPr/>
        </p:nvSpPr>
        <p:spPr>
          <a:xfrm>
            <a:off x="5575150" y="3819213"/>
            <a:ext cx="2792556" cy="820476"/>
          </a:xfrm>
          <a:prstGeom prst="clou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0"/>
          <p:cNvSpPr txBox="1"/>
          <p:nvPr>
            <p:ph type="title"/>
          </p:nvPr>
        </p:nvSpPr>
        <p:spPr>
          <a:xfrm>
            <a:off x="1430625" y="478475"/>
            <a:ext cx="70419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 u="sng"/>
              <a:t>How well did our model predict?</a:t>
            </a:r>
            <a:endParaRPr sz="2160"/>
          </a:p>
        </p:txBody>
      </p:sp>
      <p:sp>
        <p:nvSpPr>
          <p:cNvPr id="715" name="Google Shape;71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6" name="Google Shape;716;p50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8" name="Google Shape;7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800" y="1377049"/>
            <a:ext cx="7455601" cy="23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0"/>
          <p:cNvSpPr/>
          <p:nvPr/>
        </p:nvSpPr>
        <p:spPr>
          <a:xfrm>
            <a:off x="1007075" y="3819225"/>
            <a:ext cx="2792556" cy="820476"/>
          </a:xfrm>
          <a:prstGeom prst="clou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/>
        </p:nvSpPr>
        <p:spPr>
          <a:xfrm>
            <a:off x="1202600" y="3979769"/>
            <a:ext cx="240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accent2"/>
                </a:solidFill>
              </a:rPr>
              <a:t>Our model RMSE: 1.71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p50"/>
          <p:cNvSpPr txBox="1"/>
          <p:nvPr/>
        </p:nvSpPr>
        <p:spPr>
          <a:xfrm>
            <a:off x="5875647" y="3991123"/>
            <a:ext cx="2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F8F8F8"/>
                </a:solidFill>
              </a:rPr>
              <a:t>Baseline RMSE: 2.05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722" name="Google Shape;722;p50"/>
          <p:cNvSpPr/>
          <p:nvPr/>
        </p:nvSpPr>
        <p:spPr>
          <a:xfrm rot="10800000">
            <a:off x="3935350" y="3932465"/>
            <a:ext cx="1452900" cy="592200"/>
          </a:xfrm>
          <a:prstGeom prst="stripedRightArrow">
            <a:avLst>
              <a:gd fmla="val 55716" name="adj1"/>
              <a:gd fmla="val 61354" name="adj2"/>
            </a:avLst>
          </a:prstGeom>
          <a:solidFill>
            <a:srgbClr val="D1D2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F8F8"/>
              </a:solidFill>
            </a:endParaRPr>
          </a:p>
        </p:txBody>
      </p:sp>
      <p:sp>
        <p:nvSpPr>
          <p:cNvPr id="723" name="Google Shape;723;p50"/>
          <p:cNvSpPr txBox="1"/>
          <p:nvPr/>
        </p:nvSpPr>
        <p:spPr>
          <a:xfrm>
            <a:off x="4034442" y="4042685"/>
            <a:ext cx="144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100">
                <a:solidFill>
                  <a:schemeClr val="dk1"/>
                </a:solidFill>
              </a:rPr>
              <a:t>Improved: 16.5%</a:t>
            </a:r>
            <a:endParaRPr b="1" i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Agenda:</a:t>
            </a:r>
            <a:endParaRPr u="sng"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1020325" y="1158175"/>
            <a:ext cx="37878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Data Description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Metric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Exploratory Data Analysis </a:t>
            </a:r>
            <a:endParaRPr b="1" sz="1600"/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Modeling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Future Work</a:t>
            </a:r>
            <a:endParaRPr b="1" sz="1600"/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31" name="Google Shape;731;p51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1297500" y="393750"/>
            <a:ext cx="2708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Business Case</a:t>
            </a:r>
            <a:endParaRPr u="sng"/>
          </a:p>
        </p:txBody>
      </p:sp>
      <p:sp>
        <p:nvSpPr>
          <p:cNvPr id="173" name="Google Shape;1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4" name="Google Shape;174;p16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0" y="1030825"/>
            <a:ext cx="5030539" cy="386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875" y="1030825"/>
            <a:ext cx="2422725" cy="14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450" y="2673925"/>
            <a:ext cx="2400150" cy="22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2"/>
          <p:cNvSpPr txBox="1"/>
          <p:nvPr>
            <p:ph type="title"/>
          </p:nvPr>
        </p:nvSpPr>
        <p:spPr>
          <a:xfrm>
            <a:off x="1430625" y="478475"/>
            <a:ext cx="26520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00" u="sng"/>
              <a:t>Next steps</a:t>
            </a:r>
            <a:endParaRPr sz="2160"/>
          </a:p>
        </p:txBody>
      </p:sp>
      <p:sp>
        <p:nvSpPr>
          <p:cNvPr id="738" name="Google Shape;7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39" name="Google Shape;739;p52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p52"/>
          <p:cNvSpPr txBox="1"/>
          <p:nvPr/>
        </p:nvSpPr>
        <p:spPr>
          <a:xfrm rot="2599456">
            <a:off x="225072" y="858281"/>
            <a:ext cx="638366" cy="3751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1" name="Google Shape;7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70" y="0"/>
            <a:ext cx="39296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2"/>
          <p:cNvSpPr txBox="1"/>
          <p:nvPr>
            <p:ph type="title"/>
          </p:nvPr>
        </p:nvSpPr>
        <p:spPr>
          <a:xfrm>
            <a:off x="85550" y="1688350"/>
            <a:ext cx="5047500" cy="31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de" sz="2160"/>
              <a:t>Our interactive dashboard is available on Google data-studio for further exploration</a:t>
            </a:r>
            <a:endParaRPr sz="216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60"/>
          </a:p>
          <a:p>
            <a: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-"/>
            </a:pPr>
            <a:r>
              <a:rPr lang="de" sz="2160"/>
              <a:t>Deploy the model to predict if the session brings Revenue</a:t>
            </a:r>
            <a:endParaRPr sz="216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3"/>
          <p:cNvSpPr txBox="1"/>
          <p:nvPr>
            <p:ph type="title"/>
          </p:nvPr>
        </p:nvSpPr>
        <p:spPr>
          <a:xfrm>
            <a:off x="2602800" y="424625"/>
            <a:ext cx="3938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Questions &amp; Feedback</a:t>
            </a:r>
            <a:endParaRPr u="sng"/>
          </a:p>
        </p:txBody>
      </p:sp>
      <p:sp>
        <p:nvSpPr>
          <p:cNvPr id="748" name="Google Shape;748;p53"/>
          <p:cNvSpPr txBox="1"/>
          <p:nvPr>
            <p:ph idx="1" type="body"/>
          </p:nvPr>
        </p:nvSpPr>
        <p:spPr>
          <a:xfrm>
            <a:off x="230700" y="1386775"/>
            <a:ext cx="29187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/>
              <a:t>Hassan Salam</a:t>
            </a:r>
            <a:endParaRPr b="1" sz="1500" u="sng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hassansalamb@gmail.com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3"/>
              </a:rPr>
              <a:t>Linkedin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4"/>
              </a:rPr>
              <a:t>GitHub</a:t>
            </a:r>
            <a:endParaRPr sz="1500"/>
          </a:p>
        </p:txBody>
      </p:sp>
      <p:sp>
        <p:nvSpPr>
          <p:cNvPr id="749" name="Google Shape;7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50" name="Google Shape;750;p53"/>
          <p:cNvSpPr txBox="1"/>
          <p:nvPr/>
        </p:nvSpPr>
        <p:spPr>
          <a:xfrm rot="2403588">
            <a:off x="320414" y="6570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53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53"/>
          <p:cNvSpPr txBox="1"/>
          <p:nvPr>
            <p:ph idx="1" type="body"/>
          </p:nvPr>
        </p:nvSpPr>
        <p:spPr>
          <a:xfrm>
            <a:off x="4876800" y="1386775"/>
            <a:ext cx="2619900" cy="11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/>
              <a:t>Jonathan Preiss</a:t>
            </a:r>
            <a:endParaRPr b="1" sz="1500" u="sng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yonipreiss@gmail.ocm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5"/>
              </a:rPr>
              <a:t>Linkedin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6"/>
              </a:rPr>
              <a:t>GitHub</a:t>
            </a:r>
            <a:endParaRPr sz="1500"/>
          </a:p>
        </p:txBody>
      </p:sp>
      <p:sp>
        <p:nvSpPr>
          <p:cNvPr id="753" name="Google Shape;753;p53"/>
          <p:cNvSpPr txBox="1"/>
          <p:nvPr>
            <p:ph idx="1" type="body"/>
          </p:nvPr>
        </p:nvSpPr>
        <p:spPr>
          <a:xfrm>
            <a:off x="239150" y="3365850"/>
            <a:ext cx="28836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708" u="sng"/>
              <a:t>Sina Lotfiomran</a:t>
            </a:r>
            <a:endParaRPr b="1" sz="1708" u="sng"/>
          </a:p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de" sz="1500"/>
              <a:t>sina.lotfiomran@gmail.com</a:t>
            </a:r>
            <a:endParaRPr sz="1500"/>
          </a:p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de" sz="1500" u="sng">
                <a:solidFill>
                  <a:schemeClr val="hlink"/>
                </a:solidFill>
                <a:hlinkClick r:id="rId7"/>
              </a:rPr>
              <a:t>Linkedin</a:t>
            </a:r>
            <a:endParaRPr sz="1500"/>
          </a:p>
          <a:p>
            <a:pPr indent="-31670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de" sz="1500" u="sng">
                <a:solidFill>
                  <a:schemeClr val="hlink"/>
                </a:solidFill>
                <a:hlinkClick r:id="rId8"/>
              </a:rPr>
              <a:t>GitHub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54" name="Google Shape;754;p53"/>
          <p:cNvSpPr txBox="1"/>
          <p:nvPr>
            <p:ph idx="1" type="body"/>
          </p:nvPr>
        </p:nvSpPr>
        <p:spPr>
          <a:xfrm>
            <a:off x="5033775" y="3384775"/>
            <a:ext cx="2883600" cy="1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/>
              <a:t>Davain Pablo Edwards</a:t>
            </a:r>
            <a:endParaRPr b="1" sz="1500" u="sng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/>
              <a:t>dpedwards@mail.de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9"/>
              </a:rPr>
              <a:t>Linkedin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de" sz="1500" u="sng">
                <a:solidFill>
                  <a:schemeClr val="hlink"/>
                </a:solidFill>
                <a:hlinkClick r:id="rId10"/>
              </a:rPr>
              <a:t>GitHub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5" name="Google Shape;75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56825" y="3178726"/>
            <a:ext cx="1413674" cy="141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76525" y="3232375"/>
            <a:ext cx="1202163" cy="1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3"/>
          <p:cNvPicPr preferRelativeResize="0"/>
          <p:nvPr/>
        </p:nvPicPr>
        <p:blipFill rotWithShape="1">
          <a:blip r:embed="rId13">
            <a:alphaModFix/>
          </a:blip>
          <a:srcRect b="38653" l="8958" r="8246" t="3395"/>
          <a:stretch/>
        </p:blipFill>
        <p:spPr>
          <a:xfrm>
            <a:off x="7556825" y="1160225"/>
            <a:ext cx="1413676" cy="1484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3"/>
          <p:cNvSpPr txBox="1"/>
          <p:nvPr/>
        </p:nvSpPr>
        <p:spPr>
          <a:xfrm>
            <a:off x="1568425" y="2609325"/>
            <a:ext cx="524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i="1" lang="de" sz="2200">
                <a:solidFill>
                  <a:schemeClr val="lt1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i="1" lang="de" sz="2200">
                <a:solidFill>
                  <a:schemeClr val="lt1"/>
                </a:solidFill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Thank you for your attention!! :)  </a:t>
            </a:r>
            <a:endParaRPr b="1" sz="300"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9" name="Google Shape;759;p53"/>
          <p:cNvPicPr preferRelativeResize="0"/>
          <p:nvPr/>
        </p:nvPicPr>
        <p:blipFill rotWithShape="1">
          <a:blip r:embed="rId14">
            <a:alphaModFix/>
          </a:blip>
          <a:srcRect b="23861" l="16361" r="16361" t="9449"/>
          <a:stretch/>
        </p:blipFill>
        <p:spPr>
          <a:xfrm>
            <a:off x="3224025" y="1211109"/>
            <a:ext cx="1307174" cy="12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3"/>
          <p:cNvPicPr preferRelativeResize="0"/>
          <p:nvPr/>
        </p:nvPicPr>
        <p:blipFill rotWithShape="1">
          <a:blip r:embed="rId15">
            <a:alphaModFix/>
          </a:blip>
          <a:srcRect b="42886" l="8810" r="9537" t="34658"/>
          <a:stretch/>
        </p:blipFill>
        <p:spPr>
          <a:xfrm>
            <a:off x="0" y="4663225"/>
            <a:ext cx="1840316" cy="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05975" y="4663225"/>
            <a:ext cx="506099" cy="5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type="title"/>
          </p:nvPr>
        </p:nvSpPr>
        <p:spPr>
          <a:xfrm>
            <a:off x="1297500" y="393750"/>
            <a:ext cx="2708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Business Case</a:t>
            </a:r>
            <a:endParaRPr u="sng"/>
          </a:p>
        </p:txBody>
      </p:sp>
      <p:sp>
        <p:nvSpPr>
          <p:cNvPr id="184" name="Google Shape;184;p17"/>
          <p:cNvSpPr txBox="1"/>
          <p:nvPr>
            <p:ph idx="1" type="body"/>
          </p:nvPr>
        </p:nvSpPr>
        <p:spPr>
          <a:xfrm>
            <a:off x="1324300" y="1158175"/>
            <a:ext cx="76098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de" sz="2150" u="sng"/>
              <a:t>Stakeholder</a:t>
            </a:r>
            <a:r>
              <a:rPr lang="de" sz="2150" u="sng"/>
              <a:t>:</a:t>
            </a:r>
            <a:r>
              <a:rPr lang="de" sz="1550"/>
              <a:t> </a:t>
            </a:r>
            <a:endParaRPr sz="155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50"/>
              <a:t>Publishers </a:t>
            </a:r>
            <a:r>
              <a:rPr lang="de" sz="1550"/>
              <a:t> who wish to promote </a:t>
            </a:r>
            <a:r>
              <a:rPr lang="de" sz="1550"/>
              <a:t>their products on the google merchandise store.</a:t>
            </a:r>
            <a:endParaRPr sz="155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150" u="sng"/>
              <a:t>Goal</a:t>
            </a:r>
            <a:r>
              <a:rPr lang="de" sz="2150"/>
              <a:t>: </a:t>
            </a:r>
            <a:endParaRPr sz="215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550"/>
              <a:t>Analyse</a:t>
            </a:r>
            <a:r>
              <a:rPr lang="de" sz="1550"/>
              <a:t> the </a:t>
            </a:r>
            <a:r>
              <a:rPr lang="de" sz="1550"/>
              <a:t>publishers online campaigns by given them insights for </a:t>
            </a:r>
            <a:r>
              <a:rPr lang="de" sz="1550"/>
              <a:t>USA market, which will be able to </a:t>
            </a:r>
            <a:r>
              <a:rPr lang="de" sz="1550"/>
              <a:t>predict if a customer will made a purchase or not and how much revenue the customer will generated.</a:t>
            </a:r>
            <a:endParaRPr sz="1550"/>
          </a:p>
        </p:txBody>
      </p:sp>
      <p:sp>
        <p:nvSpPr>
          <p:cNvPr id="185" name="Google Shape;1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6" name="Google Shape;186;p17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1020325" y="1081975"/>
            <a:ext cx="40392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Our Workflow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Data Description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Metric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Exploratory Data Analysis 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Modeling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5" name="Google Shape;195;p18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1297500" y="393750"/>
            <a:ext cx="21561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Objective</a:t>
            </a:r>
            <a:endParaRPr/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1297500" y="1158175"/>
            <a:ext cx="70389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SzPts val="688"/>
              <a:buNone/>
            </a:pPr>
            <a:r>
              <a:rPr lang="de" sz="1450">
                <a:latin typeface="Montserrat"/>
                <a:ea typeface="Montserrat"/>
                <a:cs typeface="Montserrat"/>
                <a:sym typeface="Montserrat"/>
              </a:rPr>
              <a:t>The goal was to analyze the customers total revenues for the period of </a:t>
            </a:r>
            <a:r>
              <a:rPr b="1" lang="de" sz="1450">
                <a:latin typeface="Montserrat"/>
                <a:ea typeface="Montserrat"/>
                <a:cs typeface="Montserrat"/>
                <a:sym typeface="Montserrat"/>
              </a:rPr>
              <a:t>May 1st 2018 </a:t>
            </a:r>
            <a:r>
              <a:rPr lang="de" sz="1450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b="1" lang="de" sz="1450">
                <a:latin typeface="Montserrat"/>
                <a:ea typeface="Montserrat"/>
                <a:cs typeface="Montserrat"/>
                <a:sym typeface="Montserrat"/>
              </a:rPr>
              <a:t> October 15th 2018 </a:t>
            </a:r>
            <a:r>
              <a:rPr lang="de" sz="1450">
                <a:latin typeface="Montserrat"/>
                <a:ea typeface="Montserrat"/>
                <a:cs typeface="Montserrat"/>
                <a:sym typeface="Montserrat"/>
              </a:rPr>
              <a:t>to predict</a:t>
            </a:r>
            <a:r>
              <a:rPr b="1" lang="de" sz="14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" sz="1450">
                <a:latin typeface="Montserrat"/>
                <a:ea typeface="Montserrat"/>
                <a:cs typeface="Montserrat"/>
                <a:sym typeface="Montserrat"/>
              </a:rPr>
              <a:t>the revenues on future customer behaviors.</a:t>
            </a:r>
            <a:endParaRPr sz="512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9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912"/>
          </a:p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4" name="Google Shape;204;p19"/>
          <p:cNvSpPr txBox="1"/>
          <p:nvPr>
            <p:ph type="title"/>
          </p:nvPr>
        </p:nvSpPr>
        <p:spPr>
          <a:xfrm>
            <a:off x="1297500" y="2451150"/>
            <a:ext cx="2389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Approach</a:t>
            </a:r>
            <a:endParaRPr u="sng"/>
          </a:p>
        </p:txBody>
      </p:sp>
      <p:sp>
        <p:nvSpPr>
          <p:cNvPr id="205" name="Google Shape;205;p19"/>
          <p:cNvSpPr txBox="1"/>
          <p:nvPr>
            <p:ph idx="1" type="body"/>
          </p:nvPr>
        </p:nvSpPr>
        <p:spPr>
          <a:xfrm>
            <a:off x="1297500" y="2986975"/>
            <a:ext cx="70389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28612" lvl="0" marL="457200" rtl="0" algn="just">
              <a:spcBef>
                <a:spcPts val="90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First we trained our data based on the </a:t>
            </a:r>
            <a:r>
              <a:rPr b="1" lang="de" sz="6300">
                <a:latin typeface="Montserrat"/>
                <a:ea typeface="Montserrat"/>
                <a:cs typeface="Montserrat"/>
                <a:sym typeface="Montserrat"/>
              </a:rPr>
              <a:t>Sessions</a:t>
            </a: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 features </a:t>
            </a:r>
            <a:endParaRPr sz="6300">
              <a:latin typeface="Montserrat"/>
              <a:ea typeface="Montserrat"/>
              <a:cs typeface="Montserrat"/>
              <a:sym typeface="Montserrat"/>
            </a:endParaRPr>
          </a:p>
          <a:p>
            <a:pPr indent="-328612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Then, we </a:t>
            </a:r>
            <a:r>
              <a:rPr b="1" lang="de" sz="6300">
                <a:latin typeface="Montserrat"/>
                <a:ea typeface="Montserrat"/>
                <a:cs typeface="Montserrat"/>
                <a:sym typeface="Montserrat"/>
              </a:rPr>
              <a:t>predicted</a:t>
            </a: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 the revenue per session</a:t>
            </a:r>
            <a:endParaRPr sz="6300">
              <a:latin typeface="Montserrat"/>
              <a:ea typeface="Montserrat"/>
              <a:cs typeface="Montserrat"/>
              <a:sym typeface="Montserrat"/>
            </a:endParaRPr>
          </a:p>
          <a:p>
            <a:pPr indent="-328612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➢"/>
            </a:pP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Finally, We </a:t>
            </a:r>
            <a:r>
              <a:rPr b="1" lang="de" sz="6300">
                <a:latin typeface="Montserrat"/>
                <a:ea typeface="Montserrat"/>
                <a:cs typeface="Montserrat"/>
                <a:sym typeface="Montserrat"/>
              </a:rPr>
              <a:t>aggregated</a:t>
            </a:r>
            <a:r>
              <a:rPr lang="de" sz="6300">
                <a:latin typeface="Montserrat"/>
                <a:ea typeface="Montserrat"/>
                <a:cs typeface="Montserrat"/>
                <a:sym typeface="Montserrat"/>
              </a:rPr>
              <a:t> revenue of sessions per Customer.</a:t>
            </a:r>
            <a:endParaRPr sz="63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1420225" y="3138450"/>
            <a:ext cx="197400" cy="188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1420225" y="3404775"/>
            <a:ext cx="197400" cy="188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1420225" y="3671100"/>
            <a:ext cx="197400" cy="188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1297500" y="393750"/>
            <a:ext cx="17124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Agenda</a:t>
            </a:r>
            <a:endParaRPr u="sng"/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1020325" y="1158175"/>
            <a:ext cx="35517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Business Case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Objectives &amp; Approach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b="1" lang="de" sz="1600"/>
              <a:t>Our Workflow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Data Description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Metric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Exploratory Data Analysis 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Modeling</a:t>
            </a:r>
            <a:endParaRPr b="1" sz="1600">
              <a:solidFill>
                <a:srgbClr val="0B5394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Char char="❖"/>
            </a:pPr>
            <a:r>
              <a:rPr b="1" lang="de" sz="1600">
                <a:solidFill>
                  <a:srgbClr val="0B5394"/>
                </a:solidFill>
              </a:rPr>
              <a:t>Future Work</a:t>
            </a:r>
            <a:endParaRPr b="1" sz="1600">
              <a:solidFill>
                <a:srgbClr val="0B5394"/>
              </a:solidFill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b="1" sz="1400"/>
          </a:p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8" name="Google Shape;218;p20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1297500" y="393750"/>
            <a:ext cx="28197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/>
              <a:t>Our Workflow:</a:t>
            </a:r>
            <a:endParaRPr u="sng"/>
          </a:p>
        </p:txBody>
      </p:sp>
      <p:sp>
        <p:nvSpPr>
          <p:cNvPr id="225" name="Google Shape;2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1992150" y="1891850"/>
            <a:ext cx="13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3595638" y="2292100"/>
            <a:ext cx="2203308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Feature Engineering</a:t>
            </a:r>
            <a:endParaRPr b="1"/>
          </a:p>
        </p:txBody>
      </p:sp>
      <p:sp>
        <p:nvSpPr>
          <p:cNvPr id="228" name="Google Shape;228;p21"/>
          <p:cNvSpPr/>
          <p:nvPr/>
        </p:nvSpPr>
        <p:spPr>
          <a:xfrm>
            <a:off x="1675550" y="2292100"/>
            <a:ext cx="1672218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Preprocessing</a:t>
            </a:r>
            <a:endParaRPr b="1"/>
          </a:p>
        </p:txBody>
      </p:sp>
      <p:sp>
        <p:nvSpPr>
          <p:cNvPr id="229" name="Google Shape;229;p21"/>
          <p:cNvSpPr/>
          <p:nvPr/>
        </p:nvSpPr>
        <p:spPr>
          <a:xfrm>
            <a:off x="6075750" y="2292075"/>
            <a:ext cx="131371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Regression</a:t>
            </a:r>
            <a:endParaRPr b="1"/>
          </a:p>
        </p:txBody>
      </p:sp>
      <p:sp>
        <p:nvSpPr>
          <p:cNvPr id="230" name="Google Shape;230;p21"/>
          <p:cNvSpPr/>
          <p:nvPr/>
        </p:nvSpPr>
        <p:spPr>
          <a:xfrm>
            <a:off x="7699450" y="2292088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Evaluation</a:t>
            </a:r>
            <a:endParaRPr b="1"/>
          </a:p>
        </p:txBody>
      </p:sp>
      <p:sp>
        <p:nvSpPr>
          <p:cNvPr id="231" name="Google Shape;231;p21"/>
          <p:cNvSpPr txBox="1"/>
          <p:nvPr/>
        </p:nvSpPr>
        <p:spPr>
          <a:xfrm>
            <a:off x="1345700" y="222573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26895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5721688" y="2225788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 rot="2634886">
            <a:off x="225091" y="858420"/>
            <a:ext cx="638420" cy="37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Techs</a:t>
            </a:r>
            <a:endParaRPr b="1" i="1" sz="2500"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 rot="2403588">
            <a:off x="244214" y="580807"/>
            <a:ext cx="605979" cy="374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endParaRPr b="1" i="1"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7354700" y="2225750"/>
            <a:ext cx="3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63000" y="2292100"/>
            <a:ext cx="1264680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  Cleaning</a:t>
            </a:r>
            <a:endParaRPr b="1"/>
          </a:p>
        </p:txBody>
      </p:sp>
      <p:sp>
        <p:nvSpPr>
          <p:cNvPr id="238" name="Google Shape;238;p21"/>
          <p:cNvSpPr txBox="1"/>
          <p:nvPr/>
        </p:nvSpPr>
        <p:spPr>
          <a:xfrm>
            <a:off x="16293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Removing unwanted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1879250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3939588" y="2731000"/>
            <a:ext cx="126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Calculating and creating new features.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6116788" y="2731000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Creating the right model.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7699375" y="2731000"/>
            <a:ext cx="126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Review the model and interpreting results.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75674" l="947" r="73094" t="0"/>
          <a:stretch/>
        </p:blipFill>
        <p:spPr>
          <a:xfrm rot="941695">
            <a:off x="463713" y="1627718"/>
            <a:ext cx="565588" cy="559613"/>
          </a:xfrm>
          <a:prstGeom prst="roundRect">
            <a:avLst>
              <a:gd fmla="val 43306" name="adj"/>
            </a:avLst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 b="52711" l="80004" r="2925" t="0"/>
          <a:stretch/>
        </p:blipFill>
        <p:spPr>
          <a:xfrm>
            <a:off x="4383550" y="1599371"/>
            <a:ext cx="548700" cy="582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5">
            <a:alphaModFix/>
          </a:blip>
          <a:srcRect b="52830" l="41831" r="38250" t="0"/>
          <a:stretch/>
        </p:blipFill>
        <p:spPr>
          <a:xfrm>
            <a:off x="5903825" y="4195050"/>
            <a:ext cx="783900" cy="73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0213" y="1599375"/>
            <a:ext cx="582899" cy="58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50" y="1486525"/>
            <a:ext cx="695700" cy="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925" y="1486575"/>
            <a:ext cx="695700" cy="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/>
          <p:nvPr/>
        </p:nvSpPr>
        <p:spPr>
          <a:xfrm>
            <a:off x="5713850" y="3833875"/>
            <a:ext cx="1163862" cy="329076"/>
          </a:xfrm>
          <a:prstGeom prst="flowChartTermina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Iteration</a:t>
            </a:r>
            <a:endParaRPr b="1"/>
          </a:p>
        </p:txBody>
      </p:sp>
      <p:cxnSp>
        <p:nvCxnSpPr>
          <p:cNvPr id="250" name="Google Shape;250;p21"/>
          <p:cNvCxnSpPr/>
          <p:nvPr/>
        </p:nvCxnSpPr>
        <p:spPr>
          <a:xfrm flipH="1">
            <a:off x="6687850" y="3602800"/>
            <a:ext cx="1644000" cy="969300"/>
          </a:xfrm>
          <a:prstGeom prst="bentConnector3">
            <a:avLst>
              <a:gd fmla="val -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1"/>
          <p:cNvCxnSpPr/>
          <p:nvPr/>
        </p:nvCxnSpPr>
        <p:spPr>
          <a:xfrm rot="10800000">
            <a:off x="660425" y="3285000"/>
            <a:ext cx="5243400" cy="1279500"/>
          </a:xfrm>
          <a:prstGeom prst="bentConnector3">
            <a:avLst>
              <a:gd fmla="val 9998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252C38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